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30"/>
  </p:notesMasterIdLst>
  <p:sldIdLst>
    <p:sldId id="256" r:id="rId2"/>
    <p:sldId id="308" r:id="rId3"/>
    <p:sldId id="287" r:id="rId4"/>
    <p:sldId id="309" r:id="rId5"/>
    <p:sldId id="311" r:id="rId6"/>
    <p:sldId id="315" r:id="rId7"/>
    <p:sldId id="258" r:id="rId8"/>
    <p:sldId id="259" r:id="rId9"/>
    <p:sldId id="260" r:id="rId10"/>
    <p:sldId id="261" r:id="rId11"/>
    <p:sldId id="264" r:id="rId12"/>
    <p:sldId id="268" r:id="rId13"/>
    <p:sldId id="269" r:id="rId14"/>
    <p:sldId id="274" r:id="rId15"/>
    <p:sldId id="276" r:id="rId16"/>
    <p:sldId id="277" r:id="rId17"/>
    <p:sldId id="279" r:id="rId18"/>
    <p:sldId id="290" r:id="rId19"/>
    <p:sldId id="291" r:id="rId20"/>
    <p:sldId id="293" r:id="rId21"/>
    <p:sldId id="298" r:id="rId22"/>
    <p:sldId id="317" r:id="rId23"/>
    <p:sldId id="319" r:id="rId24"/>
    <p:sldId id="316" r:id="rId25"/>
    <p:sldId id="284" r:id="rId26"/>
    <p:sldId id="286" r:id="rId27"/>
    <p:sldId id="288" r:id="rId28"/>
    <p:sldId id="306" r:id="rId29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7455" autoAdjust="0"/>
  </p:normalViewPr>
  <p:slideViewPr>
    <p:cSldViewPr>
      <p:cViewPr>
        <p:scale>
          <a:sx n="107" d="100"/>
          <a:sy n="107" d="100"/>
        </p:scale>
        <p:origin x="-7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04BF0-593F-453D-8D96-D9D89649A105}" type="datetimeFigureOut">
              <a:rPr lang="bg-BG" smtClean="0"/>
              <a:pPr/>
              <a:t>8.6.2015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8399D-B5E6-4D34-B807-5E0FC57A2E36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6502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8399D-B5E6-4D34-B807-5E0FC57A2E36}" type="slidenum">
              <a:rPr lang="bg-BG" smtClean="0"/>
              <a:pPr/>
              <a:t>10</a:t>
            </a:fld>
            <a:endParaRPr 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3F19E-9738-457A-87D6-8094E863DB3F}" type="datetimeFigureOut">
              <a:rPr lang="bg-BG" smtClean="0"/>
              <a:pPr/>
              <a:t>8.6.2015 г.</a:t>
            </a:fld>
            <a:endParaRPr lang="bg-BG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B27657-DF27-4FFC-828B-D42CF9A4B0ED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3F19E-9738-457A-87D6-8094E863DB3F}" type="datetimeFigureOut">
              <a:rPr lang="bg-BG" smtClean="0"/>
              <a:pPr/>
              <a:t>8.6.2015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B27657-DF27-4FFC-828B-D42CF9A4B0ED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3F19E-9738-457A-87D6-8094E863DB3F}" type="datetimeFigureOut">
              <a:rPr lang="bg-BG" smtClean="0"/>
              <a:pPr/>
              <a:t>8.6.2015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B27657-DF27-4FFC-828B-D42CF9A4B0ED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3F19E-9738-457A-87D6-8094E863DB3F}" type="datetimeFigureOut">
              <a:rPr lang="bg-BG" smtClean="0"/>
              <a:pPr/>
              <a:t>8.6.2015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B27657-DF27-4FFC-828B-D42CF9A4B0ED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3F19E-9738-457A-87D6-8094E863DB3F}" type="datetimeFigureOut">
              <a:rPr lang="bg-BG" smtClean="0"/>
              <a:pPr/>
              <a:t>8.6.2015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B27657-DF27-4FFC-828B-D42CF9A4B0ED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3F19E-9738-457A-87D6-8094E863DB3F}" type="datetimeFigureOut">
              <a:rPr lang="bg-BG" smtClean="0"/>
              <a:pPr/>
              <a:t>8.6.2015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B27657-DF27-4FFC-828B-D42CF9A4B0ED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3F19E-9738-457A-87D6-8094E863DB3F}" type="datetimeFigureOut">
              <a:rPr lang="bg-BG" smtClean="0"/>
              <a:pPr/>
              <a:t>8.6.2015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B27657-DF27-4FFC-828B-D42CF9A4B0ED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3F19E-9738-457A-87D6-8094E863DB3F}" type="datetimeFigureOut">
              <a:rPr lang="bg-BG" smtClean="0"/>
              <a:pPr/>
              <a:t>8.6.2015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B27657-DF27-4FFC-828B-D42CF9A4B0ED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3F19E-9738-457A-87D6-8094E863DB3F}" type="datetimeFigureOut">
              <a:rPr lang="bg-BG" smtClean="0"/>
              <a:pPr/>
              <a:t>8.6.2015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B27657-DF27-4FFC-828B-D42CF9A4B0ED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3F19E-9738-457A-87D6-8094E863DB3F}" type="datetimeFigureOut">
              <a:rPr lang="bg-BG" smtClean="0"/>
              <a:pPr/>
              <a:t>8.6.2015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B27657-DF27-4FFC-828B-D42CF9A4B0ED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3F19E-9738-457A-87D6-8094E863DB3F}" type="datetimeFigureOut">
              <a:rPr lang="bg-BG" smtClean="0"/>
              <a:pPr/>
              <a:t>8.6.2015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B27657-DF27-4FFC-828B-D42CF9A4B0ED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ED3F19E-9738-457A-87D6-8094E863DB3F}" type="datetimeFigureOut">
              <a:rPr lang="bg-BG" smtClean="0"/>
              <a:pPr/>
              <a:t>8.6.2015 г.</a:t>
            </a:fld>
            <a:endParaRPr lang="bg-B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bg-BG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F6B27657-DF27-4FFC-828B-D42CF9A4B0ED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7290" y="116632"/>
            <a:ext cx="7481910" cy="6241326"/>
          </a:xfrm>
        </p:spPr>
        <p:txBody>
          <a:bodyPr>
            <a:normAutofit/>
          </a:bodyPr>
          <a:lstStyle/>
          <a:p>
            <a:pPr algn="ctr"/>
            <a:r>
              <a:rPr lang="bg-BG" sz="4400" b="1" i="1" dirty="0" smtClean="0"/>
              <a:t>Ден на толерантността </a:t>
            </a:r>
            <a:br>
              <a:rPr lang="bg-BG" sz="4400" b="1" i="1" dirty="0" smtClean="0"/>
            </a:br>
            <a:r>
              <a:rPr lang="bg-BG" sz="4400" b="1" i="1" dirty="0" smtClean="0"/>
              <a:t/>
            </a:r>
            <a:br>
              <a:rPr lang="bg-BG" sz="4400" b="1" i="1" dirty="0" smtClean="0"/>
            </a:br>
            <a:r>
              <a:rPr lang="bg-BG" sz="4400" b="1" i="1" dirty="0" smtClean="0"/>
              <a:t/>
            </a:r>
            <a:br>
              <a:rPr lang="bg-BG" sz="4400" b="1" i="1" dirty="0" smtClean="0"/>
            </a:br>
            <a:r>
              <a:rPr lang="bg-BG" sz="4400" b="1" i="1" dirty="0" smtClean="0"/>
              <a:t/>
            </a:r>
            <a:br>
              <a:rPr lang="bg-BG" sz="4400" b="1" i="1" dirty="0" smtClean="0"/>
            </a:br>
            <a:r>
              <a:rPr lang="bg-BG" sz="4400" b="1" i="1" dirty="0" smtClean="0"/>
              <a:t/>
            </a:r>
            <a:br>
              <a:rPr lang="bg-BG" sz="4400" b="1" i="1" dirty="0" smtClean="0"/>
            </a:br>
            <a:r>
              <a:rPr lang="bg-BG" sz="4400" b="1" i="1" dirty="0" smtClean="0"/>
              <a:t/>
            </a:r>
            <a:br>
              <a:rPr lang="bg-BG" sz="4400" b="1" i="1" dirty="0" smtClean="0"/>
            </a:br>
            <a:r>
              <a:rPr lang="bg-BG" sz="2400" dirty="0" smtClean="0"/>
              <a:t>Занятието е проведено на 24.11.2014 г. в СОУ “Димитър Благоев”- гр. Свищов с децата от втора група за интегрирано обучение с ресурсно подпомагане в начален курс и с децата от подготвителната група.</a:t>
            </a:r>
            <a:br>
              <a:rPr lang="bg-BG" sz="2400" dirty="0" smtClean="0"/>
            </a:br>
            <a:endParaRPr lang="bg-BG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 flipV="1">
            <a:off x="8839199" y="6500833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bg-BG" dirty="0"/>
          </a:p>
        </p:txBody>
      </p:sp>
      <p:pic>
        <p:nvPicPr>
          <p:cNvPr id="33794" name="Picture 2" descr="http://notenoughgood.com/wp-content/uploads/2011/06/tolerance-300x29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4165" y="1412777"/>
            <a:ext cx="2228850" cy="2176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 smtClean="0"/>
              <a:t>Всички</a:t>
            </a:r>
            <a:r>
              <a:rPr lang="ru-RU" sz="2400" dirty="0" smtClean="0"/>
              <a:t> вече </a:t>
            </a:r>
            <a:r>
              <a:rPr lang="ru-RU" sz="2400" dirty="0" err="1" smtClean="0"/>
              <a:t>са</a:t>
            </a:r>
            <a:r>
              <a:rPr lang="ru-RU" sz="2400" dirty="0" smtClean="0"/>
              <a:t> </a:t>
            </a:r>
            <a:r>
              <a:rPr lang="ru-RU" sz="2400" dirty="0" err="1" smtClean="0"/>
              <a:t>готови</a:t>
            </a:r>
            <a:r>
              <a:rPr lang="ru-RU" sz="24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bg-BG" dirty="0"/>
          </a:p>
        </p:txBody>
      </p:sp>
      <p:pic>
        <p:nvPicPr>
          <p:cNvPr id="5" name="Picture 2" descr="C:\Users\YanitsaGeorgieva\Pictures\Снимки на мама\17. Благоев-24 ноември 2014 г\SAM_00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836712"/>
            <a:ext cx="814390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/>
              <a:t>Сред сухи листа в гората вероятно живеят и истинските таралежи.</a:t>
            </a:r>
            <a:endParaRPr lang="bg-BG" sz="2400" dirty="0"/>
          </a:p>
        </p:txBody>
      </p:sp>
      <p:pic>
        <p:nvPicPr>
          <p:cNvPr id="6" name="Picture 2" descr="C:\Users\YanitsaGeorgieva\Pictures\Снимки на мама\17. Благоев-24 ноември 2014 г\SAM_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82846"/>
            <a:ext cx="8143900" cy="57751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-99392"/>
            <a:ext cx="7498080" cy="1143000"/>
          </a:xfrm>
        </p:spPr>
        <p:txBody>
          <a:bodyPr>
            <a:normAutofit/>
          </a:bodyPr>
          <a:lstStyle/>
          <a:p>
            <a:r>
              <a:rPr lang="bg-BG" sz="2400" dirty="0" smtClean="0"/>
              <a:t>Този обаче е от магазина – същински куклен герой!</a:t>
            </a:r>
            <a:endParaRPr lang="bg-BG" sz="2400" dirty="0"/>
          </a:p>
        </p:txBody>
      </p:sp>
      <p:pic>
        <p:nvPicPr>
          <p:cNvPr id="13314" name="Picture 2" descr="C:\Users\YanitsaGeorgieva\Pictures\Снимки на мама\17. Благоев-24 ноември 2014 г\SAM_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52736"/>
            <a:ext cx="8143900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-99392"/>
            <a:ext cx="7498080" cy="1143000"/>
          </a:xfrm>
        </p:spPr>
        <p:txBody>
          <a:bodyPr>
            <a:normAutofit/>
          </a:bodyPr>
          <a:lstStyle/>
          <a:p>
            <a:r>
              <a:rPr lang="bg-BG" sz="2400" dirty="0" err="1" smtClean="0"/>
              <a:t>Ежковците</a:t>
            </a:r>
            <a:r>
              <a:rPr lang="bg-BG" sz="2400" dirty="0" smtClean="0"/>
              <a:t> от детските книжки също са прекрасни.</a:t>
            </a:r>
            <a:endParaRPr lang="bg-BG" sz="2400" dirty="0"/>
          </a:p>
        </p:txBody>
      </p:sp>
      <p:pic>
        <p:nvPicPr>
          <p:cNvPr id="14338" name="Picture 2" descr="C:\Users\YanitsaGeorgieva\Pictures\Снимки на мама\17. Благоев-24 ноември 2014 г\SAM_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1" y="980728"/>
            <a:ext cx="8143900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/>
              <a:t>Преди да започнем, ще подредим и пъзел за </a:t>
            </a:r>
            <a:r>
              <a:rPr lang="bg-BG" sz="2400" dirty="0" err="1" smtClean="0"/>
              <a:t>Ежко</a:t>
            </a:r>
            <a:r>
              <a:rPr lang="bg-BG" sz="2400" dirty="0" smtClean="0"/>
              <a:t> </a:t>
            </a:r>
            <a:r>
              <a:rPr lang="bg-BG" sz="2400" dirty="0" err="1" smtClean="0"/>
              <a:t>Бежко</a:t>
            </a:r>
            <a:r>
              <a:rPr lang="bg-BG" sz="2400" dirty="0" smtClean="0"/>
              <a:t>.</a:t>
            </a:r>
            <a:endParaRPr lang="bg-BG" sz="2400" dirty="0"/>
          </a:p>
        </p:txBody>
      </p:sp>
      <p:pic>
        <p:nvPicPr>
          <p:cNvPr id="19458" name="Picture 2" descr="C:\Users\YanitsaGeorgieva\Pictures\Снимки на мама\17. Благоев-24 ноември 2014 г\SAM_0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196752"/>
            <a:ext cx="8143900" cy="5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-24340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/>
              <a:t>Ето – ние сме първи!</a:t>
            </a:r>
            <a:endParaRPr lang="bg-BG" sz="2400" dirty="0"/>
          </a:p>
        </p:txBody>
      </p:sp>
      <p:pic>
        <p:nvPicPr>
          <p:cNvPr id="21506" name="Picture 2" descr="C:\Users\YanitsaGeorgieva\Pictures\Снимки на мама\17. Благоев-24 ноември 2014 г\SAM_0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08720"/>
            <a:ext cx="8143900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1124744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/>
              <a:t>Сега всеки ще изработи таралеж от природни материали. </a:t>
            </a:r>
            <a:endParaRPr lang="bg-BG" sz="2400" dirty="0"/>
          </a:p>
        </p:txBody>
      </p:sp>
      <p:pic>
        <p:nvPicPr>
          <p:cNvPr id="22530" name="Picture 2" descr="C:\Users\YanitsaGeorgieva\Pictures\Снимки на мама\17. Благоев-24 ноември 2014 г\SAM_0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1" y="1142984"/>
            <a:ext cx="8143900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/>
              <a:t>Какво ли ще се получи?</a:t>
            </a:r>
            <a:endParaRPr lang="bg-BG" sz="2400" dirty="0"/>
          </a:p>
        </p:txBody>
      </p:sp>
      <p:pic>
        <p:nvPicPr>
          <p:cNvPr id="2050" name="Picture 2" descr="C:\Users\YanitsaGeorgieva\Pictures\Снимки на мама\17. Благоев-24 ноември 2014 г\SAM_00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1" y="1052736"/>
            <a:ext cx="8143900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-17140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/>
              <a:t>Започваме …</a:t>
            </a:r>
            <a:endParaRPr lang="bg-BG" sz="2400" dirty="0"/>
          </a:p>
        </p:txBody>
      </p:sp>
      <p:pic>
        <p:nvPicPr>
          <p:cNvPr id="50178" name="Picture 2" descr="H:\17. Благоев-24 ноември 2014 г\SAM_0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908720"/>
            <a:ext cx="8143875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/>
              <a:t>Какво още трябва да сложа!</a:t>
            </a:r>
            <a:endParaRPr lang="bg-BG" sz="2400" dirty="0"/>
          </a:p>
        </p:txBody>
      </p:sp>
      <p:pic>
        <p:nvPicPr>
          <p:cNvPr id="51202" name="Picture 2" descr="H:\17. Благоев-24 ноември 2014 г\SAM_0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908720"/>
            <a:ext cx="8143875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18052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bg-BG" sz="2400" dirty="0" smtClean="0"/>
              <a:t>Тема:</a:t>
            </a:r>
            <a:br>
              <a:rPr lang="bg-BG" sz="2400" dirty="0" smtClean="0"/>
            </a:br>
            <a:r>
              <a:rPr lang="bg-BG" sz="2400" dirty="0" err="1" smtClean="0"/>
              <a:t>Ежко</a:t>
            </a:r>
            <a:r>
              <a:rPr lang="bg-BG" sz="2400" dirty="0" smtClean="0"/>
              <a:t> </a:t>
            </a:r>
            <a:r>
              <a:rPr lang="bg-BG" sz="2400" dirty="0" err="1" smtClean="0"/>
              <a:t>Бежко</a:t>
            </a:r>
            <a:r>
              <a:rPr lang="bg-BG" sz="2400" dirty="0" smtClean="0"/>
              <a:t> – в гората и като домашен любимец</a:t>
            </a:r>
            <a:br>
              <a:rPr lang="bg-BG" sz="2400" dirty="0" smtClean="0"/>
            </a:br>
            <a:r>
              <a:rPr lang="en-US" sz="2400" dirty="0" smtClean="0"/>
              <a:t>(</a:t>
            </a:r>
            <a:r>
              <a:rPr lang="bg-BG" sz="2400" dirty="0" smtClean="0"/>
              <a:t>как да си направим </a:t>
            </a:r>
            <a:r>
              <a:rPr lang="bg-BG" sz="2400" dirty="0" err="1" smtClean="0"/>
              <a:t>таралежче</a:t>
            </a:r>
            <a:r>
              <a:rPr lang="en-US" sz="2400" dirty="0" smtClean="0"/>
              <a:t>)</a:t>
            </a:r>
            <a:endParaRPr lang="bg-BG" sz="2400" dirty="0"/>
          </a:p>
        </p:txBody>
      </p:sp>
      <p:pic>
        <p:nvPicPr>
          <p:cNvPr id="16386" name="Picture 2" descr="C:\Users\YanitsaGeorgieva\Pictures\Снимки на мама\17. Благоев-24 ноември 2014 г\SAM_0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6997" y="1268760"/>
            <a:ext cx="8143900" cy="5589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45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-99392"/>
            <a:ext cx="7498080" cy="1152128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/>
              <a:t>Вижте – ние вече сме готови!</a:t>
            </a:r>
            <a:endParaRPr lang="bg-BG" sz="2400" dirty="0"/>
          </a:p>
        </p:txBody>
      </p:sp>
      <p:pic>
        <p:nvPicPr>
          <p:cNvPr id="53250" name="Picture 2" descr="H:\17. Благоев-24 ноември 2014 г\SAM_0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908720"/>
            <a:ext cx="8143875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-99392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/>
              <a:t>И ние – само да му сложим </a:t>
            </a:r>
            <a:r>
              <a:rPr lang="bg-BG" sz="2400" dirty="0" err="1" smtClean="0"/>
              <a:t>бодлите</a:t>
            </a:r>
            <a:r>
              <a:rPr lang="bg-BG" sz="2400" dirty="0" smtClean="0"/>
              <a:t>. </a:t>
            </a:r>
            <a:endParaRPr lang="bg-BG" sz="2400" dirty="0"/>
          </a:p>
        </p:txBody>
      </p:sp>
      <p:pic>
        <p:nvPicPr>
          <p:cNvPr id="58370" name="Picture 2" descr="H:\17. Благоев-24 ноември 2014 г\SAM_00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908720"/>
            <a:ext cx="8143875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17. Благоев-24 ноември 2014 г\SAM_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052736"/>
            <a:ext cx="8143875" cy="5805264"/>
          </a:xfrm>
          <a:prstGeom prst="rect">
            <a:avLst/>
          </a:prstGeom>
          <a:noFill/>
        </p:spPr>
      </p:pic>
      <p:sp>
        <p:nvSpPr>
          <p:cNvPr id="3" name="Текстово поле 2"/>
          <p:cNvSpPr txBox="1"/>
          <p:nvPr/>
        </p:nvSpPr>
        <p:spPr>
          <a:xfrm>
            <a:off x="3347864" y="404663"/>
            <a:ext cx="2792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dirty="0" smtClean="0"/>
              <a:t>Ние приключихме.</a:t>
            </a:r>
            <a:endParaRPr lang="bg-BG" sz="2400" b="1" dirty="0"/>
          </a:p>
        </p:txBody>
      </p:sp>
    </p:spTree>
    <p:extLst>
      <p:ext uri="{BB962C8B-B14F-4D97-AF65-F5344CB8AC3E}">
        <p14:creationId xmlns:p14="http://schemas.microsoft.com/office/powerpoint/2010/main" val="344754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-99392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/>
              <a:t>Виж моя колко хубав стана …</a:t>
            </a:r>
            <a:endParaRPr lang="bg-BG" sz="2400" dirty="0"/>
          </a:p>
        </p:txBody>
      </p:sp>
      <p:pic>
        <p:nvPicPr>
          <p:cNvPr id="65538" name="Picture 2" descr="H:\17. Благоев-24 ноември 2014 г\SAM_00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980728"/>
            <a:ext cx="8143875" cy="5877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162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17. Благоев-24 ноември 2014 г\SAM_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18097">
            <a:off x="1443638" y="678674"/>
            <a:ext cx="3753130" cy="3161135"/>
          </a:xfrm>
          <a:prstGeom prst="rect">
            <a:avLst/>
          </a:prstGeom>
          <a:noFill/>
        </p:spPr>
      </p:pic>
      <p:pic>
        <p:nvPicPr>
          <p:cNvPr id="3" name="Picture 2" descr="H:\17. Благоев-24 ноември 2014 г\SAM_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67381">
            <a:off x="5313790" y="682052"/>
            <a:ext cx="3553937" cy="2993362"/>
          </a:xfrm>
          <a:prstGeom prst="rect">
            <a:avLst/>
          </a:prstGeom>
          <a:noFill/>
        </p:spPr>
      </p:pic>
      <p:pic>
        <p:nvPicPr>
          <p:cNvPr id="5" name="Picture 2" descr="H:\17. Благоев-24 ноември 2014 г\SAM_0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7464">
            <a:off x="5148064" y="3789040"/>
            <a:ext cx="3419773" cy="2880360"/>
          </a:xfrm>
          <a:prstGeom prst="rect">
            <a:avLst/>
          </a:prstGeom>
          <a:noFill/>
        </p:spPr>
      </p:pic>
      <p:pic>
        <p:nvPicPr>
          <p:cNvPr id="6" name="Picture 2" descr="H:\17. Благоев-24 ноември 2014 г\SAM_00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39452">
            <a:off x="1290508" y="3660152"/>
            <a:ext cx="3538510" cy="2980368"/>
          </a:xfrm>
          <a:prstGeom prst="rect">
            <a:avLst/>
          </a:prstGeom>
          <a:noFill/>
        </p:spPr>
      </p:pic>
      <p:sp>
        <p:nvSpPr>
          <p:cNvPr id="7" name="Текстово поле 6"/>
          <p:cNvSpPr txBox="1"/>
          <p:nvPr/>
        </p:nvSpPr>
        <p:spPr>
          <a:xfrm>
            <a:off x="3352825" y="231851"/>
            <a:ext cx="30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dirty="0" smtClean="0"/>
              <a:t>Всичките  са хубави !</a:t>
            </a:r>
            <a:endParaRPr lang="bg-BG" sz="2400" b="1" dirty="0"/>
          </a:p>
        </p:txBody>
      </p:sp>
    </p:spTree>
    <p:extLst>
      <p:ext uri="{BB962C8B-B14F-4D97-AF65-F5344CB8AC3E}">
        <p14:creationId xmlns:p14="http://schemas.microsoft.com/office/powerpoint/2010/main" val="199453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/>
              <a:t>Накрая подредихме таралежите в тяхната естествена среда.</a:t>
            </a:r>
            <a:endParaRPr lang="bg-BG" sz="2400" dirty="0"/>
          </a:p>
        </p:txBody>
      </p:sp>
      <p:pic>
        <p:nvPicPr>
          <p:cNvPr id="7170" name="Picture 2" descr="C:\Users\YanitsaGeorgieva\Pictures\Снимки на мама\17. Благоев-24 ноември 2014 г\SAM_0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124744"/>
            <a:ext cx="8143900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bg-BG" sz="3200" dirty="0" smtClean="0"/>
              <a:t>Участваха:</a:t>
            </a:r>
            <a:r>
              <a:rPr lang="bg-BG" sz="2400" dirty="0" smtClean="0"/>
              <a:t/>
            </a:r>
            <a:br>
              <a:rPr lang="bg-BG" sz="2400" dirty="0" smtClean="0"/>
            </a:br>
            <a:r>
              <a:rPr lang="bg-BG" sz="2400" dirty="0" smtClean="0"/>
              <a:t>Учениците от групата за интегрирано обучение и …</a:t>
            </a:r>
            <a:endParaRPr lang="bg-BG" sz="2400" dirty="0"/>
          </a:p>
        </p:txBody>
      </p:sp>
      <p:pic>
        <p:nvPicPr>
          <p:cNvPr id="9218" name="Picture 2" descr="C:\Users\YanitsaGeorgieva\Pictures\Снимки на мама\17. Благоев-24 ноември 2014 г\SAM_00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1" y="1109642"/>
            <a:ext cx="8143900" cy="5748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-243408"/>
            <a:ext cx="7498080" cy="1143000"/>
          </a:xfrm>
        </p:spPr>
        <p:txBody>
          <a:bodyPr>
            <a:normAutofit/>
          </a:bodyPr>
          <a:lstStyle/>
          <a:p>
            <a:r>
              <a:rPr lang="bg-BG" sz="2400" dirty="0" smtClean="0"/>
              <a:t>… децата от подготвителна група.</a:t>
            </a:r>
            <a:endParaRPr lang="bg-BG" sz="2400" dirty="0"/>
          </a:p>
        </p:txBody>
      </p:sp>
      <p:pic>
        <p:nvPicPr>
          <p:cNvPr id="48130" name="Picture 2" descr="H:\17. Благоев-24 ноември 2014 г\SAM_00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8172400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:\17. Благоев-24 ноември 2014 г\SAM_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0"/>
            <a:ext cx="8143875" cy="6858000"/>
          </a:xfrm>
          <a:prstGeom prst="rect">
            <a:avLst/>
          </a:prstGeom>
          <a:noFill/>
        </p:spPr>
      </p:pic>
      <p:sp>
        <p:nvSpPr>
          <p:cNvPr id="7" name="Текстово поле 6"/>
          <p:cNvSpPr txBox="1"/>
          <p:nvPr/>
        </p:nvSpPr>
        <p:spPr>
          <a:xfrm>
            <a:off x="4716016" y="4732402"/>
            <a:ext cx="28600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9600" dirty="0" smtClean="0"/>
              <a:t>Край</a:t>
            </a:r>
            <a:endParaRPr lang="bg-BG" sz="9600" dirty="0"/>
          </a:p>
        </p:txBody>
      </p:sp>
    </p:spTree>
    <p:extLst>
      <p:ext uri="{BB962C8B-B14F-4D97-AF65-F5344CB8AC3E}">
        <p14:creationId xmlns:p14="http://schemas.microsoft.com/office/powerpoint/2010/main" val="415517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23326"/>
            <a:ext cx="7498080" cy="1101418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/>
              <a:t>В началото децата виждат таралежа сред други животни и откриват кое животно какъв звук издава.</a:t>
            </a:r>
            <a:endParaRPr lang="bg-BG" sz="2400" dirty="0"/>
          </a:p>
        </p:txBody>
      </p:sp>
      <p:pic>
        <p:nvPicPr>
          <p:cNvPr id="4" name="Picture 2" descr="C:\Users\YanitsaGeorgieva\Pictures\Снимки на мама\17. Благоев-24 ноември 2014 г\SAM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124744"/>
            <a:ext cx="8143900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YanitsaGeorgieva\Pictures\Снимки на мама\17. Благоев-24 ноември 2014 г\SAM_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1" y="1340768"/>
            <a:ext cx="8143900" cy="5517232"/>
          </a:xfrm>
          <a:prstGeom prst="rect">
            <a:avLst/>
          </a:prstGeom>
          <a:noFill/>
        </p:spPr>
      </p:pic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417638"/>
          </a:xfrm>
        </p:spPr>
        <p:txBody>
          <a:bodyPr>
            <a:normAutofit fontScale="90000"/>
          </a:bodyPr>
          <a:lstStyle/>
          <a:p>
            <a:pPr algn="ctr"/>
            <a:r>
              <a:rPr lang="bg-BG" sz="2400" dirty="0"/>
              <a:t>Ресурсният учител Стефка Георгиева и детският възпитател Неда Илиева разказват за живота на </a:t>
            </a:r>
            <a:r>
              <a:rPr lang="bg-BG" sz="2400" dirty="0" err="1"/>
              <a:t>таралежчето</a:t>
            </a:r>
            <a:r>
              <a:rPr lang="bg-BG" sz="2400" dirty="0"/>
              <a:t>  в гората и грижите, които трябва да се полагат за него в дома.</a:t>
            </a:r>
          </a:p>
        </p:txBody>
      </p:sp>
    </p:spTree>
    <p:extLst>
      <p:ext uri="{BB962C8B-B14F-4D97-AF65-F5344CB8AC3E}">
        <p14:creationId xmlns:p14="http://schemas.microsoft.com/office/powerpoint/2010/main" val="174891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bg-BG" sz="2400" dirty="0" smtClean="0"/>
              <a:t> Таня </a:t>
            </a:r>
            <a:r>
              <a:rPr lang="bg-BG" sz="2400" dirty="0" err="1" smtClean="0"/>
              <a:t>Анатолиева</a:t>
            </a:r>
            <a:r>
              <a:rPr lang="bg-BG" sz="2400" dirty="0" smtClean="0"/>
              <a:t> – баба на един от учениците със специални потребности, разказва как е отгледала </a:t>
            </a:r>
            <a:r>
              <a:rPr lang="bg-BG" sz="2400" dirty="0" err="1" smtClean="0"/>
              <a:t>таралежче</a:t>
            </a:r>
            <a:r>
              <a:rPr lang="bg-BG" sz="2400" dirty="0" smtClean="0"/>
              <a:t> вкъщи.</a:t>
            </a:r>
            <a:endParaRPr lang="bg-BG" sz="2400" dirty="0"/>
          </a:p>
        </p:txBody>
      </p:sp>
      <p:pic>
        <p:nvPicPr>
          <p:cNvPr id="15362" name="Picture 2" descr="C:\Users\YanitsaGeorgieva\Pictures\Снимки на мама\17. Благоев-24 ноември 2014 г\SAM_0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1" y="1214422"/>
            <a:ext cx="8143900" cy="5643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052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/>
              <a:t>Не за пръв път децата с увреждания ще творят заедно с по-малките си приятели от детската градина.</a:t>
            </a:r>
            <a:endParaRPr lang="bg-BG" sz="2400" dirty="0"/>
          </a:p>
        </p:txBody>
      </p:sp>
      <p:pic>
        <p:nvPicPr>
          <p:cNvPr id="12290" name="Picture 2" descr="C:\Users\YanitsaGeorgieva\Pictures\Снимки на мама\17. Благоев-24 ноември 2014 г\SAM_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340768"/>
            <a:ext cx="8143900" cy="5661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653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bg-BG" sz="2400" dirty="0" smtClean="0"/>
              <a:t>Всеки ще направи </a:t>
            </a:r>
            <a:r>
              <a:rPr lang="bg-BG" sz="2400" dirty="0" err="1" smtClean="0"/>
              <a:t>таралежче</a:t>
            </a:r>
            <a:r>
              <a:rPr lang="bg-BG" sz="2400" dirty="0" smtClean="0"/>
              <a:t>, като едно от тези – или по-хубаво.</a:t>
            </a:r>
            <a:endParaRPr lang="bg-BG" sz="2400" dirty="0"/>
          </a:p>
        </p:txBody>
      </p:sp>
      <p:pic>
        <p:nvPicPr>
          <p:cNvPr id="5" name="Picture 2" descr="C:\Users\YanitsaGeorgieva\Pictures\Снимки на мама\17. Благоев-24 ноември 2014 г\SAM_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52736"/>
            <a:ext cx="8143900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8721"/>
            <a:ext cx="7498080" cy="1143000"/>
          </a:xfrm>
        </p:spPr>
        <p:txBody>
          <a:bodyPr>
            <a:normAutofit/>
          </a:bodyPr>
          <a:lstStyle/>
          <a:p>
            <a:r>
              <a:rPr lang="bg-BG" sz="2400" dirty="0" smtClean="0"/>
              <a:t>Ето материалите за работа …</a:t>
            </a:r>
            <a:endParaRPr lang="bg-BG" sz="2400" dirty="0"/>
          </a:p>
        </p:txBody>
      </p:sp>
      <p:pic>
        <p:nvPicPr>
          <p:cNvPr id="6" name="Picture 2" descr="C:\Users\YanitsaGeorgieva\Pictures\Снимки на мама\17. Благоев-24 ноември 2014 г\SAM_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80728"/>
            <a:ext cx="8143900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-99392"/>
            <a:ext cx="7498080" cy="1143000"/>
          </a:xfrm>
        </p:spPr>
        <p:txBody>
          <a:bodyPr>
            <a:normAutofit/>
          </a:bodyPr>
          <a:lstStyle/>
          <a:p>
            <a:r>
              <a:rPr lang="bg-BG" sz="2400" dirty="0" smtClean="0"/>
              <a:t>… и храната на Ежко Бежко.</a:t>
            </a:r>
            <a:endParaRPr lang="bg-BG" sz="2400" dirty="0"/>
          </a:p>
        </p:txBody>
      </p:sp>
      <p:pic>
        <p:nvPicPr>
          <p:cNvPr id="6" name="Picture 2" descr="C:\Users\YanitsaGeorgieva\Pictures\Снимки на мама\17. Благоев-24 ноември 2014 г\SAM_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836713"/>
            <a:ext cx="814390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304</TotalTime>
  <Words>235</Words>
  <Application>Microsoft Office PowerPoint</Application>
  <PresentationFormat>Презентация на цял екран (4:3)</PresentationFormat>
  <Paragraphs>29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28</vt:i4>
      </vt:variant>
    </vt:vector>
  </HeadingPairs>
  <TitlesOfParts>
    <vt:vector size="29" baseType="lpstr">
      <vt:lpstr>Solstice</vt:lpstr>
      <vt:lpstr>Ден на толерантността       Занятието е проведено на 24.11.2014 г. в СОУ “Димитър Благоев”- гр. Свищов с децата от втора група за интегрирано обучение с ресурсно подпомагане в начален курс и с децата от подготвителната група. </vt:lpstr>
      <vt:lpstr>Тема: Ежко Бежко – в гората и като домашен любимец (как да си направим таралежче)</vt:lpstr>
      <vt:lpstr>В началото децата виждат таралежа сред други животни и откриват кое животно какъв звук издава.</vt:lpstr>
      <vt:lpstr>Ресурсният учител Стефка Георгиева и детският възпитател Неда Илиева разказват за живота на таралежчето  в гората и грижите, които трябва да се полагат за него в дома.</vt:lpstr>
      <vt:lpstr> Таня Анатолиева – баба на един от учениците със специални потребности, разказва как е отгледала таралежче вкъщи.</vt:lpstr>
      <vt:lpstr>Не за пръв път децата с увреждания ще творят заедно с по-малките си приятели от детската градина.</vt:lpstr>
      <vt:lpstr>Всеки ще направи таралежче, като едно от тези – или по-хубаво.</vt:lpstr>
      <vt:lpstr>Ето материалите за работа …</vt:lpstr>
      <vt:lpstr>… и храната на Ежко Бежко.</vt:lpstr>
      <vt:lpstr>Всички вече са готови. </vt:lpstr>
      <vt:lpstr>Сред сухи листа в гората вероятно живеят и истинските таралежи.</vt:lpstr>
      <vt:lpstr>Този обаче е от магазина – същински куклен герой!</vt:lpstr>
      <vt:lpstr>Ежковците от детските книжки също са прекрасни.</vt:lpstr>
      <vt:lpstr>Преди да започнем, ще подредим и пъзел за Ежко Бежко.</vt:lpstr>
      <vt:lpstr>Ето – ние сме първи!</vt:lpstr>
      <vt:lpstr>Сега всеки ще изработи таралеж от природни материали. </vt:lpstr>
      <vt:lpstr>Какво ли ще се получи?</vt:lpstr>
      <vt:lpstr>Започваме …</vt:lpstr>
      <vt:lpstr>Какво още трябва да сложа!</vt:lpstr>
      <vt:lpstr>Вижте – ние вече сме готови!</vt:lpstr>
      <vt:lpstr>И ние – само да му сложим бодлите. </vt:lpstr>
      <vt:lpstr>Презентация на PowerPoint</vt:lpstr>
      <vt:lpstr>Виж моя колко хубав стана …</vt:lpstr>
      <vt:lpstr>Презентация на PowerPoint</vt:lpstr>
      <vt:lpstr>Накрая подредихме таралежите в тяхната естествена среда.</vt:lpstr>
      <vt:lpstr>Участваха: Учениците от групата за интегрирано обучение и …</vt:lpstr>
      <vt:lpstr>… децата от подготвителна група.</vt:lpstr>
      <vt:lpstr>Презентация на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 на толепнтността- 16.11</dc:title>
  <dc:creator>Yanitsa Georgieva</dc:creator>
  <cp:lastModifiedBy>wolf</cp:lastModifiedBy>
  <cp:revision>45</cp:revision>
  <dcterms:created xsi:type="dcterms:W3CDTF">2015-02-15T14:14:20Z</dcterms:created>
  <dcterms:modified xsi:type="dcterms:W3CDTF">2015-06-08T17:09:19Z</dcterms:modified>
</cp:coreProperties>
</file>